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435" r:id="rId3"/>
    <p:sldId id="298" r:id="rId4"/>
    <p:sldId id="554" r:id="rId5"/>
    <p:sldId id="682" r:id="rId6"/>
    <p:sldId id="683" r:id="rId7"/>
    <p:sldId id="687" r:id="rId8"/>
    <p:sldId id="685" r:id="rId9"/>
    <p:sldId id="550" r:id="rId10"/>
    <p:sldId id="701" r:id="rId11"/>
    <p:sldId id="697" r:id="rId12"/>
    <p:sldId id="698" r:id="rId13"/>
    <p:sldId id="700" r:id="rId14"/>
    <p:sldId id="694" r:id="rId15"/>
    <p:sldId id="707" r:id="rId16"/>
    <p:sldId id="297" r:id="rId17"/>
  </p:sldIdLst>
  <p:sldSz cx="12192000" cy="6858000"/>
  <p:notesSz cx="6858000" cy="9144000"/>
  <p:embeddedFontLst>
    <p:embeddedFont>
      <p:font typeface="Freestyle Script" panose="030804020302050B0404" pitchFamily="66" charset="0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ng" initials="b" lastIdx="1" clrIdx="0"/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924639"/>
    <a:srgbClr val="4E302A"/>
    <a:srgbClr val="4B2E29"/>
    <a:srgbClr val="503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3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234" y="108"/>
      </p:cViewPr>
      <p:guideLst>
        <p:guide orient="horz" pos="1870"/>
        <p:guide pos="36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375B-645A-4B83-93EC-8A3A766ED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F8934-6CED-46F5-B7D3-6CA1036312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jpeg"/><Relationship Id="rId11" Type="http://schemas.openxmlformats.org/officeDocument/2006/relationships/tags" Target="../tags/tag1.xml"/><Relationship Id="rId10" Type="http://schemas.openxmlformats.org/officeDocument/2006/relationships/image" Target="../media/image8.png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file:///C:\Users\USER\Desktop\&#24072;&#24466;&#21046;&#24230;-LCC210729(&#26368;&#21518;&#29256;&#26412;).pdf" TargetMode="External"/><Relationship Id="rId1" Type="http://schemas.openxmlformats.org/officeDocument/2006/relationships/hyperlink" Target="file:///F:\1&#12289;&#20154;&#21147;&#36164;&#28304;&#35268;&#21010;\&#20154;&#20107;&#22871;&#34920;&#26803;&#29702;\&#25773;&#32654;&#20837;&#32844;&#27969;&#31243;&#21450;&#35201;&#27714;-LCC211007.xlsx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hyperlink" Target="file:///C:\Users\USER\Desktop\&#25773;&#32654;&#34218;&#37228;&#26723;&#26696;-LCC210721.xlsx" TargetMode="External"/><Relationship Id="rId1" Type="http://schemas.openxmlformats.org/officeDocument/2006/relationships/hyperlink" Target="file:///F:\1&#12289;&#20154;&#21147;&#36164;&#28304;&#35268;&#21010;\&#20154;&#20107;&#22871;&#34920;&#26803;&#29702;\&#25773;&#32654;&#20837;&#32844;&#27969;&#31243;&#21450;&#35201;&#27714;-LCC211007.xlsx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30.jpe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1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file:///F:\1&#12289;&#20154;&#21147;&#36164;&#28304;&#35268;&#21010;\&#20154;&#20107;&#22871;&#34920;&#26803;&#29702;\&#25773;&#32654;&#20837;&#32844;&#27969;&#31243;&#21450;&#35201;&#27714;-LCC211007.xlsx" TargetMode="Externa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hyperlink" Target="file:///F:\1&#12289;&#20154;&#21147;&#36164;&#28304;&#35268;&#21010;\&#20154;&#20107;&#22871;&#34920;&#26803;&#29702;\&#20154;&#20107;&#34920;&#21333;&#27719;&#24635;-LCC211006.xlsx" TargetMode="External"/><Relationship Id="rId1" Type="http://schemas.openxmlformats.org/officeDocument/2006/relationships/hyperlink" Target="file:///F:\1&#12289;&#20154;&#21147;&#36164;&#28304;&#35268;&#21010;\&#20154;&#20107;&#22871;&#34920;&#26803;&#29702;\&#25773;&#32654;&#20837;&#32844;&#27969;&#31243;&#21450;&#35201;&#27714;-LCC211007.xlsx" TargetMode="Externa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hyperlink" Target="file:///F:\2&#12289;&#25307;&#32856;&#19982;&#37197;&#32622;\&#25773;&#32654;&#25307;&#32856;&#27969;&#31243;&#21450;&#35201;&#27714;-LCC211013.xlsx" TargetMode="External"/><Relationship Id="rId1" Type="http://schemas.openxmlformats.org/officeDocument/2006/relationships/hyperlink" Target="file:///F:\1&#12289;&#20154;&#21147;&#36164;&#28304;&#35268;&#21010;\&#20154;&#20107;&#22871;&#34920;&#26803;&#29702;\&#25773;&#32654;&#20837;&#32844;&#27969;&#31243;&#21450;&#35201;&#27714;-LCC211007.xlsx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hyperlink" Target="file:///F:\6&#12289;&#21592;&#24037;&#20851;&#31995;\&#20113;&#21335;&#31038;&#20445;&#12289;&#20844;&#31215;&#37329;&#32564;&#32435;&#27969;&#31243;&#65288;&#24050;&#20462;&#25913;&#65289;-LCC211011.xlsx" TargetMode="External"/><Relationship Id="rId1" Type="http://schemas.openxmlformats.org/officeDocument/2006/relationships/hyperlink" Target="file:///F:\1&#12289;&#20154;&#21147;&#36164;&#28304;&#35268;&#21010;\&#20154;&#20107;&#22871;&#34920;&#26803;&#29702;\&#25773;&#32654;&#20837;&#32844;&#27969;&#31243;&#21450;&#35201;&#27714;-LCC211007.xlsx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hyperlink" Target="file:///C:\Users\USER\Desktop\&#30005;&#23376;&#26723;&#26696;(3).rar" TargetMode="Externa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hyperlink" Target="file:///F:\4&#12289;&#32489;&#25928;&#31649;&#29702;\&#20013;&#24515;&#35268;&#24459;&#24615;&#24037;&#20316;&#26816;&#26597;%20&#65288;10&#26376;&#20221;&#65289;-LCC211008.xlsx" TargetMode="External"/><Relationship Id="rId1" Type="http://schemas.openxmlformats.org/officeDocument/2006/relationships/hyperlink" Target="file:///F:\1&#12289;&#20154;&#21147;&#36164;&#28304;&#35268;&#21010;\&#20154;&#20107;&#22871;&#34920;&#26803;&#29702;\&#25773;&#32654;&#20837;&#32844;&#27969;&#31243;&#21450;&#35201;&#27714;-LCC211007.xlsx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file:///F:\1&#12289;&#20154;&#21147;&#36164;&#28304;&#35268;&#21010;\&#20154;&#20107;&#22871;&#34920;&#26803;&#29702;\&#25773;&#32654;&#20837;&#32844;&#27969;&#31243;&#21450;&#35201;&#27714;-LCC211007.xl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任意多边形: 形状 23"/>
          <p:cNvSpPr/>
          <p:nvPr/>
        </p:nvSpPr>
        <p:spPr>
          <a:xfrm>
            <a:off x="1" y="0"/>
            <a:ext cx="3817257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1863544" y="-9525"/>
            <a:ext cx="3817257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00100" y="1771650"/>
            <a:ext cx="6540500" cy="33147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kern="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  <a:cs typeface="+mn-ea"/>
            </a:endParaRPr>
          </a:p>
        </p:txBody>
      </p:sp>
      <p:pic>
        <p:nvPicPr>
          <p:cNvPr id="50" name="动感商务圈企业宣传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441235" y="-1336675"/>
            <a:ext cx="609600" cy="609600"/>
          </a:xfrm>
          <a:prstGeom prst="rect">
            <a:avLst/>
          </a:prstGeom>
        </p:spPr>
      </p:pic>
      <p:pic>
        <p:nvPicPr>
          <p:cNvPr id="10" name="图片 9" descr="djfl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5680" y="5808345"/>
            <a:ext cx="594360" cy="113665"/>
          </a:xfrm>
          <a:prstGeom prst="rect">
            <a:avLst/>
          </a:prstGeom>
        </p:spPr>
      </p:pic>
      <p:pic>
        <p:nvPicPr>
          <p:cNvPr id="11" name="图片 10" descr="uhot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18805" y="5774055"/>
            <a:ext cx="309245" cy="182245"/>
          </a:xfrm>
          <a:prstGeom prst="rect">
            <a:avLst/>
          </a:prstGeom>
        </p:spPr>
      </p:pic>
      <p:pic>
        <p:nvPicPr>
          <p:cNvPr id="12" name="图片 11" descr="lmr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6815" y="5808345"/>
            <a:ext cx="775970" cy="113665"/>
          </a:xfrm>
          <a:prstGeom prst="rect">
            <a:avLst/>
          </a:prstGeom>
        </p:spPr>
      </p:pic>
      <p:pic>
        <p:nvPicPr>
          <p:cNvPr id="13" name="图片 12" descr="eoez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1550" y="5796915"/>
            <a:ext cx="235585" cy="136525"/>
          </a:xfrm>
          <a:prstGeom prst="rect">
            <a:avLst/>
          </a:prstGeom>
        </p:spPr>
      </p:pic>
      <p:pic>
        <p:nvPicPr>
          <p:cNvPr id="14" name="图片 13" descr="uc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75900" y="5796915"/>
            <a:ext cx="1303020" cy="113665"/>
          </a:xfrm>
          <a:prstGeom prst="rect">
            <a:avLst/>
          </a:prstGeom>
        </p:spPr>
      </p:pic>
      <p:pic>
        <p:nvPicPr>
          <p:cNvPr id="15" name="图片 14" descr="u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28050" y="6216015"/>
            <a:ext cx="603885" cy="125095"/>
          </a:xfrm>
          <a:prstGeom prst="rect">
            <a:avLst/>
          </a:prstGeom>
        </p:spPr>
      </p:pic>
      <p:pic>
        <p:nvPicPr>
          <p:cNvPr id="16" name="图片 15" descr="au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87050" y="6221730"/>
            <a:ext cx="991870" cy="113665"/>
          </a:xfrm>
          <a:prstGeom prst="rect">
            <a:avLst/>
          </a:prstGeom>
        </p:spPr>
      </p:pic>
      <p:pic>
        <p:nvPicPr>
          <p:cNvPr id="17" name="图片 16" descr="180759q5oi67rjw3a756l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grayscl/>
          </a:blip>
          <a:srcRect/>
          <a:stretch>
            <a:fillRect/>
          </a:stretch>
        </p:blipFill>
        <p:spPr>
          <a:xfrm>
            <a:off x="7419340" y="1753235"/>
            <a:ext cx="4772660" cy="33331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64715" y="4054475"/>
            <a:ext cx="35159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 Training center-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74320" y="3823759"/>
            <a:ext cx="4748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altLang="zh-CN" sz="5400" b="1" dirty="0">
                <a:ln w="10541" cmpd="sng">
                  <a:solidFill>
                    <a:srgbClr val="94C600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94C600">
                        <a:tint val="40000"/>
                        <a:satMod val="250000"/>
                      </a:srgbClr>
                    </a:gs>
                    <a:gs pos="9000">
                      <a:srgbClr val="94C600">
                        <a:tint val="52000"/>
                        <a:satMod val="300000"/>
                      </a:srgbClr>
                    </a:gs>
                    <a:gs pos="50000">
                      <a:srgbClr val="94C600">
                        <a:shade val="20000"/>
                        <a:satMod val="300000"/>
                      </a:srgbClr>
                    </a:gs>
                    <a:gs pos="79000">
                      <a:srgbClr val="94C600">
                        <a:tint val="52000"/>
                        <a:satMod val="300000"/>
                      </a:srgbClr>
                    </a:gs>
                    <a:gs pos="100000">
                      <a:srgbClr val="94C600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Freestyle Script" panose="030804020302050B0404" pitchFamily="66" charset="0"/>
              </a:rPr>
              <a:t>C</a:t>
            </a:r>
            <a:endParaRPr lang="zh-CN" altLang="en-US" sz="5400" b="1" dirty="0">
              <a:ln w="10541" cmpd="sng">
                <a:solidFill>
                  <a:srgbClr val="94C600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94C600">
                      <a:tint val="40000"/>
                      <a:satMod val="250000"/>
                    </a:srgbClr>
                  </a:gs>
                  <a:gs pos="9000">
                    <a:srgbClr val="94C600">
                      <a:tint val="52000"/>
                      <a:satMod val="300000"/>
                    </a:srgbClr>
                  </a:gs>
                  <a:gs pos="50000">
                    <a:srgbClr val="94C600">
                      <a:shade val="20000"/>
                      <a:satMod val="300000"/>
                    </a:srgbClr>
                  </a:gs>
                  <a:gs pos="79000">
                    <a:srgbClr val="94C600">
                      <a:tint val="52000"/>
                      <a:satMod val="300000"/>
                    </a:srgbClr>
                  </a:gs>
                  <a:gs pos="100000">
                    <a:srgbClr val="94C600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Freestyle Script" panose="030804020302050B0404" pitchFamily="66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65680" y="330454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 descr="2-黑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6725" y="6168390"/>
            <a:ext cx="1111250" cy="220345"/>
          </a:xfrm>
          <a:prstGeom prst="rect">
            <a:avLst/>
          </a:prstGeom>
        </p:spPr>
      </p:pic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1935" y="848995"/>
            <a:ext cx="2743200" cy="3390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691130" y="2718435"/>
            <a:ext cx="2357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SSC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培训课程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24" grpId="0" animBg="1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203009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2891" y="232229"/>
            <a:ext cx="798195" cy="6110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sz="4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飞书会议流程</a:t>
            </a:r>
            <a:endParaRPr lang="zh-CN" sz="40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6880" y="3693160"/>
            <a:ext cx="3688715" cy="2649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95" y="4658360"/>
            <a:ext cx="2667000" cy="14573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6780" y="1170940"/>
            <a:ext cx="8674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第一步：下载飞书</a:t>
            </a:r>
            <a:r>
              <a:rPr lang="en-US" altLang="zh-CN"/>
              <a:t>--</a:t>
            </a:r>
            <a:r>
              <a:rPr lang="zh-CN" altLang="en-US"/>
              <a:t>点开云文档</a:t>
            </a:r>
            <a:r>
              <a:rPr lang="en-US" altLang="zh-CN"/>
              <a:t>--</a:t>
            </a:r>
            <a:r>
              <a:rPr lang="zh-CN" altLang="en-US"/>
              <a:t>点开上一周会议纪要</a:t>
            </a:r>
            <a:r>
              <a:rPr lang="en-US" altLang="zh-CN"/>
              <a:t>--</a:t>
            </a:r>
            <a:r>
              <a:rPr lang="zh-CN" altLang="en-US"/>
              <a:t>点击右上角</a:t>
            </a:r>
            <a:r>
              <a:rPr lang="en-US" altLang="zh-CN"/>
              <a:t>....--</a:t>
            </a:r>
            <a:r>
              <a:rPr lang="zh-CN" altLang="en-US"/>
              <a:t>创建副本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76780" y="1986915"/>
            <a:ext cx="8674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第二步：</a:t>
            </a:r>
            <a:r>
              <a:rPr lang="zh-CN"/>
              <a:t>将副本修改名称</a:t>
            </a:r>
            <a:r>
              <a:rPr lang="en-US" altLang="zh-CN"/>
              <a:t>--</a:t>
            </a:r>
            <a:r>
              <a:rPr lang="zh-CN" altLang="en-US"/>
              <a:t>点分享</a:t>
            </a:r>
            <a:r>
              <a:rPr lang="en-US" altLang="zh-CN"/>
              <a:t>--</a:t>
            </a:r>
            <a:r>
              <a:rPr lang="zh-CN" altLang="en-US"/>
              <a:t>点邀请协作者</a:t>
            </a:r>
            <a:r>
              <a:rPr lang="en-US" altLang="zh-CN"/>
              <a:t>--</a:t>
            </a:r>
            <a:r>
              <a:rPr lang="zh-CN" altLang="en-US"/>
              <a:t>选择参会人员</a:t>
            </a:r>
            <a:r>
              <a:rPr lang="en-US" altLang="zh-CN"/>
              <a:t>--</a:t>
            </a:r>
            <a:r>
              <a:rPr lang="zh-CN" altLang="en-US"/>
              <a:t>点权限（可编辑）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76780" y="2802890"/>
            <a:ext cx="8674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第三步：</a:t>
            </a:r>
            <a:r>
              <a:rPr lang="zh-CN"/>
              <a:t>点击组织内获得链接的人可编辑分享至大群通知各参会人员完善，把上一周</a:t>
            </a:r>
            <a:endParaRPr lang="zh-CN"/>
          </a:p>
          <a:p>
            <a:r>
              <a:rPr lang="zh-CN"/>
              <a:t> </a:t>
            </a:r>
            <a:r>
              <a:rPr lang="en-US" altLang="zh-CN"/>
              <a:t>             </a:t>
            </a:r>
            <a:r>
              <a:rPr lang="zh-CN"/>
              <a:t>重点工作复制表格内。</a:t>
            </a:r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203009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2891" y="232229"/>
            <a:ext cx="798195" cy="6110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sz="4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周重点工作流程</a:t>
            </a:r>
            <a:endParaRPr lang="zh-CN" sz="40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06065" y="1513205"/>
            <a:ext cx="8927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会议纪律：简洁高效，达成共识，不得迟到、早退或缺席；经批准的请假，需提前准备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好资料在飞书上填写完善，否则按缺席处理。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62580" y="2713990"/>
            <a:ext cx="8942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会议内容：针对自己工作的本周工作总结、下周工作计划，及在工作中所遇到的问题或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好的经验分享，在飞书上填写完善。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66950" y="3950970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2210435" y="1461770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流程图: 联系 21"/>
          <p:cNvSpPr/>
          <p:nvPr/>
        </p:nvSpPr>
        <p:spPr>
          <a:xfrm>
            <a:off x="2228215" y="266255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2580" y="3725545"/>
            <a:ext cx="8942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会议要求：会议主持人总部、云南轮值担任，会前做好会议筹及通知，按飞书《会议纪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要模板》进行填写，（每周重点工作未完成扣5分，必须总监审核后通过才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算完成。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203009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2891" y="232229"/>
            <a:ext cx="798195" cy="6110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sz="4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师徒制度</a:t>
            </a:r>
            <a:endParaRPr lang="zh-CN" sz="40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06065" y="1487805"/>
            <a:ext cx="91941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使新员工尽快掌握岗位所需的知识、技能,融入新环境,加强对公司企业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文化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的感知和认同。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、准确把握和衡量评估新员工的专业能力、技术水平、职业素养及思想动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态,确认与岗位的匹配度。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、增强核心骨干作为师傅的荣誉感,提高师傅的组织管理能力,为公司管理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干部队伍培养人才。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、配合员工个人职业发展、开发、留住人才,促进员工与组织共同发展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hlinkClick r:id="rId1" tooltip="入职流程" action="ppaction://hlinkfile"/>
          </p:cNvPr>
          <p:cNvSpPr txBox="1"/>
          <p:nvPr/>
        </p:nvSpPr>
        <p:spPr>
          <a:xfrm>
            <a:off x="2806065" y="5367020"/>
            <a:ext cx="3575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师徒制度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36545" y="2809240"/>
            <a:ext cx="8927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的：建立公司内部电子薪酬档案，可以及时的了解和查阅员工的薪酬，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起到正规、准确、迅速作用。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409825" y="4000500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2382520" y="2809240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框 7">
            <a:hlinkClick r:id="rId1" tooltip="入职流程" action="ppaction://hlinkfile"/>
          </p:cNvPr>
          <p:cNvSpPr txBox="1"/>
          <p:nvPr/>
        </p:nvSpPr>
        <p:spPr>
          <a:xfrm>
            <a:off x="2929890" y="4051935"/>
            <a:ext cx="3575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薪酬档案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爆炸形 1 9"/>
          <p:cNvSpPr/>
          <p:nvPr/>
        </p:nvSpPr>
        <p:spPr>
          <a:xfrm>
            <a:off x="2443480" y="429260"/>
            <a:ext cx="1191895" cy="115316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档案表头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7620" y="0"/>
            <a:ext cx="203009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623661" y="276679"/>
            <a:ext cx="798195" cy="6110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sz="4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薪酬档案</a:t>
            </a:r>
            <a:endParaRPr lang="zh-CN" sz="40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表格 16"/>
          <p:cNvGraphicFramePr/>
          <p:nvPr>
            <p:custDataLst>
              <p:tags r:id="rId3"/>
            </p:custDataLst>
          </p:nvPr>
        </p:nvGraphicFramePr>
        <p:xfrm>
          <a:off x="2176145" y="1485265"/>
          <a:ext cx="9885680" cy="530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225"/>
                <a:gridCol w="344170"/>
                <a:gridCol w="314960"/>
                <a:gridCol w="319405"/>
                <a:gridCol w="297180"/>
                <a:gridCol w="187325"/>
                <a:gridCol w="305435"/>
                <a:gridCol w="370840"/>
                <a:gridCol w="233680"/>
                <a:gridCol w="288925"/>
                <a:gridCol w="306070"/>
                <a:gridCol w="271780"/>
                <a:gridCol w="230505"/>
                <a:gridCol w="379730"/>
                <a:gridCol w="278765"/>
                <a:gridCol w="386715"/>
                <a:gridCol w="387350"/>
                <a:gridCol w="386715"/>
                <a:gridCol w="386715"/>
                <a:gridCol w="297180"/>
                <a:gridCol w="387985"/>
                <a:gridCol w="330835"/>
                <a:gridCol w="328295"/>
                <a:gridCol w="352425"/>
                <a:gridCol w="306070"/>
                <a:gridCol w="267970"/>
                <a:gridCol w="310515"/>
                <a:gridCol w="314960"/>
                <a:gridCol w="386080"/>
                <a:gridCol w="650875"/>
              </a:tblGrid>
              <a:tr h="36322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姓名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一级部门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二级部门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三级部门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岗位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级别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入职日期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新增替换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替换人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时间类型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基本工资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岗位工资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加班工资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补贴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全勤奖励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绩效工资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计件/提成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其它补贴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综合月薪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公账发放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私账发放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分红提取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转正日期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第一次异动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第二次异动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薪酬调整、异动历史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700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周末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平时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伙食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交通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送货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itchFamily="2" charset="-122"/>
                        </a:rPr>
                        <a:t>值班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5825" y="4022090"/>
            <a:ext cx="892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的：记录员工信息，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规范进行管理，提高工作效率。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爆炸形 1 9"/>
          <p:cNvSpPr/>
          <p:nvPr/>
        </p:nvSpPr>
        <p:spPr>
          <a:xfrm>
            <a:off x="2327910" y="353695"/>
            <a:ext cx="1698625" cy="1411605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职工名册表头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7620" y="0"/>
            <a:ext cx="203009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623661" y="276679"/>
            <a:ext cx="798195" cy="6110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sz="4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职工名册</a:t>
            </a:r>
            <a:endParaRPr lang="zh-CN" sz="40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2037715" y="1728470"/>
          <a:ext cx="10160000" cy="42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424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姓名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1级部门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2级部门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3级部门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职位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手机号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办公地点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备注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入职时间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推荐人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招聘渠道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员工类型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员工状态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岗位职级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是否重新雇用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职员状态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转正日期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身份证姓名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证件号码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出生日期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2037715" y="2243455"/>
          <a:ext cx="10160000" cy="271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499110"/>
                <a:gridCol w="51689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271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性别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民族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身份证地址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证件有效期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户籍类型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住址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政治面貌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婚姻状况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首次参加工作时间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工龄（系统计算）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籍贯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身高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体重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社保账号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公积金账号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社保缴交地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社保缴交基数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公积金缴交基数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缴交社保供应商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学历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2032000" y="2691765"/>
          <a:ext cx="10160000" cy="385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854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毕业院校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专业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最高学历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入职日期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离职日期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原单位名称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原单位职务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原单位离职原因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入职日期（2）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离职日期（2）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原单位名称（2）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原单位离职原因(2)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银行卡号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开户行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合同公司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合同类型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首次合同起始日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首次合同到期日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现合同起始日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现合同到期日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2037715" y="3166110"/>
          <a:ext cx="5734050" cy="341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150"/>
                <a:gridCol w="819150"/>
                <a:gridCol w="819150"/>
                <a:gridCol w="819150"/>
                <a:gridCol w="819150"/>
                <a:gridCol w="819150"/>
                <a:gridCol w="819150"/>
              </a:tblGrid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合同期限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续签次数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第一次异动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第二次异动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紧急联系人姓名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联系人关系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联系人电话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0" name="图片 9" descr="djf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165" y="5727700"/>
            <a:ext cx="940350" cy="180000"/>
          </a:xfrm>
          <a:prstGeom prst="rect">
            <a:avLst/>
          </a:prstGeom>
        </p:spPr>
      </p:pic>
      <p:pic>
        <p:nvPicPr>
          <p:cNvPr id="11" name="图片 10" descr="u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5673090"/>
            <a:ext cx="490220" cy="288000"/>
          </a:xfrm>
          <a:prstGeom prst="rect">
            <a:avLst/>
          </a:prstGeom>
        </p:spPr>
      </p:pic>
      <p:pic>
        <p:nvPicPr>
          <p:cNvPr id="12" name="图片 11" descr="lm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665" y="5727700"/>
            <a:ext cx="1228090" cy="180000"/>
          </a:xfrm>
          <a:prstGeom prst="rect">
            <a:avLst/>
          </a:prstGeom>
        </p:spPr>
      </p:pic>
      <p:pic>
        <p:nvPicPr>
          <p:cNvPr id="13" name="图片 12" descr="eoe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720" y="5717540"/>
            <a:ext cx="372745" cy="216000"/>
          </a:xfrm>
          <a:prstGeom prst="rect">
            <a:avLst/>
          </a:prstGeom>
        </p:spPr>
      </p:pic>
      <p:pic>
        <p:nvPicPr>
          <p:cNvPr id="14" name="图片 13" descr="u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165" y="6172200"/>
            <a:ext cx="2061317" cy="180000"/>
          </a:xfrm>
          <a:prstGeom prst="rect">
            <a:avLst/>
          </a:prstGeom>
        </p:spPr>
      </p:pic>
      <p:pic>
        <p:nvPicPr>
          <p:cNvPr id="15" name="图片 14" descr="u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720" y="6162675"/>
            <a:ext cx="957300" cy="198000"/>
          </a:xfrm>
          <a:prstGeom prst="rect">
            <a:avLst/>
          </a:prstGeom>
        </p:spPr>
      </p:pic>
      <p:pic>
        <p:nvPicPr>
          <p:cNvPr id="16" name="图片 15" descr="au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3645" y="6162675"/>
            <a:ext cx="1569803" cy="180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553700" y="812800"/>
            <a:ext cx="1638300" cy="1143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180749tc09mkt1k7yyrsiw"/>
          <p:cNvPicPr>
            <a:picLocks noChangeAspect="1"/>
          </p:cNvPicPr>
          <p:nvPr/>
        </p:nvPicPr>
        <p:blipFill>
          <a:blip r:embed="rId8">
            <a:grayscl/>
          </a:blip>
          <a:srcRect b="8806"/>
          <a:stretch>
            <a:fillRect/>
          </a:stretch>
        </p:blipFill>
        <p:spPr>
          <a:xfrm>
            <a:off x="7347585" y="1772920"/>
            <a:ext cx="4844415" cy="3313430"/>
          </a:xfrm>
          <a:prstGeom prst="rect">
            <a:avLst/>
          </a:prstGeom>
        </p:spPr>
      </p:pic>
      <p:sp>
        <p:nvSpPr>
          <p:cNvPr id="20" name="任意多边形: 形状 23"/>
          <p:cNvSpPr/>
          <p:nvPr/>
        </p:nvSpPr>
        <p:spPr>
          <a:xfrm>
            <a:off x="1" y="0"/>
            <a:ext cx="3817257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4"/>
          <p:cNvSpPr/>
          <p:nvPr/>
        </p:nvSpPr>
        <p:spPr>
          <a:xfrm>
            <a:off x="1857829" y="0"/>
            <a:ext cx="3817257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00100" y="1771650"/>
            <a:ext cx="6540500" cy="33147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  <a:cs typeface="+mn-ea"/>
            </a:endParaRPr>
          </a:p>
        </p:txBody>
      </p:sp>
      <p:sp>
        <p:nvSpPr>
          <p:cNvPr id="22" name="PA-文本框 89"/>
          <p:cNvSpPr txBox="1"/>
          <p:nvPr>
            <p:custDataLst>
              <p:tags r:id="rId9"/>
            </p:custDataLst>
          </p:nvPr>
        </p:nvSpPr>
        <p:spPr>
          <a:xfrm>
            <a:off x="1786890" y="3861435"/>
            <a:ext cx="33528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Bomei Fashion HQ, 5A Block, 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  <a:p>
            <a:pPr algn="ctr" hangingPunct="0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Taihua Wutong Island, Baoan District, 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  <a:p>
            <a:pPr algn="ctr" hangingPunct="0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Shenzhen Guangdong, China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pic>
        <p:nvPicPr>
          <p:cNvPr id="23" name="图片 22" descr="未标题-1"/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2017713" y="2611120"/>
            <a:ext cx="3145155" cy="115379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005955" y="68580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任意多边形: 形状 23"/>
          <p:cNvSpPr/>
          <p:nvPr/>
        </p:nvSpPr>
        <p:spPr>
          <a:xfrm>
            <a:off x="-9524" y="0"/>
            <a:ext cx="3817257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1857829" y="0"/>
            <a:ext cx="682171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553700" y="81280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4112531" y="1202085"/>
            <a:ext cx="4691744" cy="922020"/>
            <a:chOff x="1699404" y="1777522"/>
            <a:chExt cx="5334679" cy="1361423"/>
          </a:xfrm>
        </p:grpSpPr>
        <p:sp>
          <p:nvSpPr>
            <p:cNvPr id="65" name="文本框 64"/>
            <p:cNvSpPr txBox="1"/>
            <p:nvPr/>
          </p:nvSpPr>
          <p:spPr>
            <a:xfrm>
              <a:off x="1699404" y="1777522"/>
              <a:ext cx="1888143" cy="1361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5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目录</a:t>
              </a:r>
              <a:endParaRPr kumimoji="1" lang="zh-CN" altLang="en-US" sz="5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534970" y="2171044"/>
              <a:ext cx="3499113" cy="861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GB" altLang="zh-CN" sz="3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CONTENTS</a:t>
              </a:r>
              <a:endParaRPr kumimoji="1" lang="en-GB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5894070" y="2124075"/>
            <a:ext cx="14700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入职流程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553700" y="81280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4356100" y="5288915"/>
            <a:ext cx="14916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GB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</a:t>
            </a:r>
            <a:r>
              <a:rPr kumimoji="1" lang="en-US" altLang="en-GB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</a:t>
            </a:r>
            <a:endParaRPr kumimoji="1" lang="en-US" altLang="en-GB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894070" y="5288915"/>
            <a:ext cx="14700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师徒制度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356100" y="5684520"/>
            <a:ext cx="15151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GB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</a:t>
            </a:r>
            <a:r>
              <a:rPr kumimoji="1"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endParaRPr kumimoji="1"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894070" y="5684520"/>
            <a:ext cx="14700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薪酬制度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356100" y="6080125"/>
            <a:ext cx="1537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GB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</a:t>
            </a:r>
            <a:r>
              <a:rPr kumimoji="1"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endParaRPr kumimoji="1"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894070" y="6080125"/>
            <a:ext cx="3088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职工名册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356100" y="3706495"/>
            <a:ext cx="14573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GB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</a:t>
            </a:r>
            <a:r>
              <a:rPr kumimoji="1" lang="en-US" altLang="en-GB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endParaRPr kumimoji="1" lang="en-US" altLang="en-GB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356100" y="4102100"/>
            <a:ext cx="1537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GB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</a:t>
            </a:r>
            <a:r>
              <a:rPr kumimoji="1" lang="en-US" altLang="en-GB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endParaRPr kumimoji="1" lang="en-US" altLang="en-GB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894070" y="4102100"/>
            <a:ext cx="26003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规律性事项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05955" y="68580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56100" y="2124075"/>
            <a:ext cx="19843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GB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PART.01</a:t>
            </a:r>
            <a:endParaRPr kumimoji="1" lang="en-GB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56100" y="2519680"/>
            <a:ext cx="14916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GB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</a:t>
            </a:r>
            <a:r>
              <a:rPr kumimoji="1" lang="en-US" altLang="en-GB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1" lang="en-US" altLang="en-GB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94070" y="2519680"/>
            <a:ext cx="14700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人事套表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56100" y="2915285"/>
            <a:ext cx="15151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GB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</a:t>
            </a:r>
            <a:r>
              <a:rPr kumimoji="1" lang="en-US" altLang="en-GB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kumimoji="1" lang="en-US" altLang="en-GB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94070" y="2915285"/>
            <a:ext cx="14700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招聘流程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56100" y="3310890"/>
            <a:ext cx="1537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GB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</a:t>
            </a:r>
            <a:r>
              <a:rPr kumimoji="1" lang="en-US" altLang="en-GB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kumimoji="1" lang="en-US" altLang="en-GB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94070" y="3310890"/>
            <a:ext cx="3088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社保公积金缴纳流程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94070" y="3706495"/>
            <a:ext cx="2688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档案存档流程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56100" y="4497705"/>
            <a:ext cx="1537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GB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</a:t>
            </a:r>
            <a:r>
              <a:rPr kumimoji="1" lang="en-US" altLang="en-GB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</a:t>
            </a:r>
            <a:endParaRPr kumimoji="1" lang="en-US" altLang="en-GB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94070" y="4497705"/>
            <a:ext cx="26003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试用期考核协议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56100" y="4893310"/>
            <a:ext cx="1537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GB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</a:t>
            </a:r>
            <a:r>
              <a:rPr kumimoji="1" lang="en-US" altLang="en-GB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endParaRPr kumimoji="1" lang="en-US" altLang="en-GB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94070" y="4893310"/>
            <a:ext cx="26003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周重点工作流程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23"/>
          <p:cNvSpPr/>
          <p:nvPr/>
        </p:nvSpPr>
        <p:spPr>
          <a:xfrm>
            <a:off x="0" y="0"/>
            <a:ext cx="192214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sz="4800" b="1" dirty="0">
                <a:latin typeface="微软雅黑 Light" panose="020B0502040204020203" charset="-122"/>
                <a:ea typeface="微软雅黑 Light" panose="020B0502040204020203" charset="-122"/>
              </a:rPr>
              <a:t>入职流程</a:t>
            </a:r>
            <a:endParaRPr lang="zh-CN" sz="48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635" y="4408805"/>
            <a:ext cx="3264535" cy="24491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79395" y="2734945"/>
            <a:ext cx="8214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需注意环节：对年薪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10W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以上人员需要进行背调、各项入职资料检查、劳动合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同签订下发、转正流程的审批。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10435" y="429069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文本框 23">
            <a:hlinkClick r:id="rId2" tooltip="入职流程" action="ppaction://hlinkfile"/>
          </p:cNvPr>
          <p:cNvSpPr txBox="1"/>
          <p:nvPr/>
        </p:nvSpPr>
        <p:spPr>
          <a:xfrm>
            <a:off x="2779395" y="4342130"/>
            <a:ext cx="3575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播美入职流程及要求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9395" y="1535430"/>
            <a:ext cx="8799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的：对新员工的入职程序进行规范，确保入职有序进行，提高工作效率。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2210435" y="148399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2210435" y="2821940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23"/>
          <p:cNvSpPr/>
          <p:nvPr/>
        </p:nvSpPr>
        <p:spPr>
          <a:xfrm>
            <a:off x="0" y="0"/>
            <a:ext cx="192214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sz="4800" b="1" dirty="0">
                <a:latin typeface="微软雅黑 Light" panose="020B0502040204020203" charset="-122"/>
                <a:ea typeface="微软雅黑 Light" panose="020B0502040204020203" charset="-122"/>
              </a:rPr>
              <a:t>人事套表</a:t>
            </a:r>
            <a:endParaRPr lang="zh-CN" sz="48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34945" y="1795780"/>
            <a:ext cx="8799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目的：规范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各种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异动工作、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手续办理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，提供统一合格表单。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34945" y="2967990"/>
            <a:ext cx="6005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适用范围：入、转、调、离、升手续办理，合同续签、招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聘手续、绩效考核、人事核决权限，其它一系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列申请。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165985" y="437324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2165985" y="174434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流程图: 联系 20"/>
          <p:cNvSpPr/>
          <p:nvPr/>
        </p:nvSpPr>
        <p:spPr>
          <a:xfrm>
            <a:off x="2165985" y="319341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文本框 23">
            <a:hlinkClick r:id="rId1" tooltip="入职流程" action="ppaction://hlinkfile"/>
          </p:cNvPr>
          <p:cNvSpPr txBox="1"/>
          <p:nvPr/>
        </p:nvSpPr>
        <p:spPr>
          <a:xfrm>
            <a:off x="2734945" y="4424680"/>
            <a:ext cx="3575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人事表单汇总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590" y="971550"/>
            <a:ext cx="340741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23"/>
          <p:cNvSpPr/>
          <p:nvPr/>
        </p:nvSpPr>
        <p:spPr>
          <a:xfrm>
            <a:off x="0" y="0"/>
            <a:ext cx="192214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sz="4800" b="1" dirty="0">
                <a:latin typeface="微软雅黑 Light" panose="020B0502040204020203" charset="-122"/>
                <a:ea typeface="微软雅黑 Light" panose="020B0502040204020203" charset="-122"/>
              </a:rPr>
              <a:t>招聘流程</a:t>
            </a:r>
            <a:endParaRPr lang="zh-CN" sz="48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9395" y="1595120"/>
            <a:ext cx="8799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目的：为满足公司持续、稳定、快速发展对人才的需要，规范公司的招聘流程，提高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人力资源管理工作效率，健全人才选用机制，更加科学合理配制人力资源。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79395" y="2891155"/>
            <a:ext cx="8214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注意事项：电话邀约话术（要显示亲和、耐心，）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招聘简章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认真查看面试人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员简历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面试人员的专业知识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面试人员的组织、协调、沟通能力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165985" y="413575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2165985" y="168211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流程图: 联系 21"/>
          <p:cNvSpPr/>
          <p:nvPr/>
        </p:nvSpPr>
        <p:spPr>
          <a:xfrm>
            <a:off x="2165985" y="2978150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文本框 23">
            <a:hlinkClick r:id="rId1" tooltip="入职流程" action="ppaction://hlinkfile"/>
          </p:cNvPr>
          <p:cNvSpPr txBox="1"/>
          <p:nvPr/>
        </p:nvSpPr>
        <p:spPr>
          <a:xfrm>
            <a:off x="2779395" y="4187190"/>
            <a:ext cx="3575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 action="ppaction://hlinkfile"/>
              </a:rPr>
              <a:t>播美招聘流程及要求</a:t>
            </a:r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7799070" y="3014980"/>
            <a:ext cx="182245" cy="128905"/>
          </a:xfrm>
          <a:prstGeom prst="rightArrow">
            <a:avLst/>
          </a:prstGeom>
          <a:solidFill>
            <a:srgbClr val="4E3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9029065" y="3014980"/>
            <a:ext cx="182245" cy="128905"/>
          </a:xfrm>
          <a:prstGeom prst="rightArrow">
            <a:avLst/>
          </a:prstGeom>
          <a:solidFill>
            <a:srgbClr val="4E3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4752340" y="3291205"/>
            <a:ext cx="182245" cy="128905"/>
          </a:xfrm>
          <a:prstGeom prst="rightArrow">
            <a:avLst/>
          </a:prstGeom>
          <a:solidFill>
            <a:srgbClr val="4E3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067550" y="3291205"/>
            <a:ext cx="182245" cy="128905"/>
          </a:xfrm>
          <a:prstGeom prst="rightArrow">
            <a:avLst/>
          </a:prstGeom>
          <a:solidFill>
            <a:srgbClr val="4E3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45" y="5027930"/>
            <a:ext cx="2773680" cy="18300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5026025"/>
            <a:ext cx="2443480" cy="18230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890" y="5016500"/>
            <a:ext cx="2844165" cy="18415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415" y="5016500"/>
            <a:ext cx="2409190" cy="1823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203009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2891" y="232229"/>
            <a:ext cx="798195" cy="6110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sz="4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社保、公积金缴纳流程</a:t>
            </a:r>
            <a:endParaRPr lang="zh-CN" sz="40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26055" y="2006600"/>
            <a:ext cx="8529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主要环节：社保、公积金购买人员确认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社保、公积金购买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社保、公积金停缴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38120" y="2989580"/>
            <a:ext cx="8214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注意事项：15日前提交当月购买，15日之后提交下月购买，如因资料提交不及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时，产生的费用由提交资料的责任人承担。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>
            <a:hlinkClick r:id="rId1" tooltip="入职流程" action="ppaction://hlinkfile"/>
          </p:cNvPr>
          <p:cNvSpPr txBox="1"/>
          <p:nvPr/>
        </p:nvSpPr>
        <p:spPr>
          <a:xfrm>
            <a:off x="2726055" y="4124325"/>
            <a:ext cx="3575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 action="ppaction://hlinkfile"/>
              </a:rPr>
              <a:t>社保、公积金缴纳流程</a:t>
            </a:r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758305" y="2132965"/>
            <a:ext cx="182245" cy="128905"/>
          </a:xfrm>
          <a:prstGeom prst="rightArrow">
            <a:avLst/>
          </a:prstGeom>
          <a:solidFill>
            <a:srgbClr val="4E3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8832215" y="2117725"/>
            <a:ext cx="182245" cy="128905"/>
          </a:xfrm>
          <a:prstGeom prst="rightArrow">
            <a:avLst/>
          </a:prstGeom>
          <a:solidFill>
            <a:srgbClr val="4E3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5" name="流程图: 联系 14"/>
          <p:cNvSpPr/>
          <p:nvPr/>
        </p:nvSpPr>
        <p:spPr>
          <a:xfrm>
            <a:off x="2157095" y="4072890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流程图: 联系 15"/>
          <p:cNvSpPr/>
          <p:nvPr/>
        </p:nvSpPr>
        <p:spPr>
          <a:xfrm>
            <a:off x="2157095" y="307657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2139315" y="195516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4124325"/>
            <a:ext cx="3978275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23"/>
          <p:cNvSpPr/>
          <p:nvPr/>
        </p:nvSpPr>
        <p:spPr>
          <a:xfrm>
            <a:off x="0" y="0"/>
            <a:ext cx="192214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sz="4800" b="1" dirty="0">
                <a:latin typeface="微软雅黑 Light" panose="020B0502040204020203" charset="-122"/>
                <a:ea typeface="微软雅黑 Light" panose="020B0502040204020203" charset="-122"/>
              </a:rPr>
              <a:t>档案存档流程</a:t>
            </a:r>
            <a:endParaRPr lang="zh-CN" sz="48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18130" y="2347595"/>
            <a:ext cx="6555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第一步：建立播美时尚电子档案库索引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excel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表格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8130" y="1040130"/>
            <a:ext cx="2649220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18130" y="3244850"/>
            <a:ext cx="6555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第二步：建立各项合同文件夹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18130" y="4265930"/>
            <a:ext cx="6555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电子档案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15" y="1155700"/>
            <a:ext cx="2778125" cy="1049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203009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2891" y="232229"/>
            <a:ext cx="798195" cy="6110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sz="4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规律性事项</a:t>
            </a:r>
            <a:endParaRPr lang="zh-CN" sz="40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06065" y="1513205"/>
            <a:ext cx="8927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熟悉岗位职责，有规律按计划开展工作，提高效率，方便上一级更好的管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理监督部门工作。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62580" y="2713990"/>
            <a:ext cx="8214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需注意环节：责任人对所管理的人员进行达成结果打分；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日工作未完成-1分，周工作未完成-2分，月工作未完成-3分。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66950" y="3930650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2210435" y="1600200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流程图: 联系 21"/>
          <p:cNvSpPr/>
          <p:nvPr/>
        </p:nvSpPr>
        <p:spPr>
          <a:xfrm>
            <a:off x="2228215" y="280098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文本框 2">
            <a:hlinkClick r:id="rId1" tooltip="入职流程" action="ppaction://hlinkfile"/>
          </p:cNvPr>
          <p:cNvSpPr txBox="1"/>
          <p:nvPr/>
        </p:nvSpPr>
        <p:spPr>
          <a:xfrm>
            <a:off x="2862580" y="3982085"/>
            <a:ext cx="3575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规律性事项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20" y="3914775"/>
            <a:ext cx="454342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2030095" cy="6858000"/>
          </a:xfrm>
          <a:custGeom>
            <a:avLst/>
            <a:gdLst>
              <a:gd name="connsiteX0" fmla="*/ 0 w 3817257"/>
              <a:gd name="connsiteY0" fmla="*/ 0 h 6858000"/>
              <a:gd name="connsiteX1" fmla="*/ 3817257 w 3817257"/>
              <a:gd name="connsiteY1" fmla="*/ 0 h 6858000"/>
              <a:gd name="connsiteX2" fmla="*/ 3817257 w 3817257"/>
              <a:gd name="connsiteY2" fmla="*/ 6858000 h 6858000"/>
              <a:gd name="connsiteX3" fmla="*/ 0 w 3817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7" h="6858000">
                <a:moveTo>
                  <a:pt x="0" y="0"/>
                </a:moveTo>
                <a:lnTo>
                  <a:pt x="3817257" y="0"/>
                </a:lnTo>
                <a:lnTo>
                  <a:pt x="38172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2891" y="232229"/>
            <a:ext cx="798195" cy="6110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sz="4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试用期考核协议</a:t>
            </a:r>
            <a:endParaRPr lang="zh-CN" sz="40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53700" y="556260"/>
            <a:ext cx="1638300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429260"/>
            <a:ext cx="354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SSC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course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59405" y="1461770"/>
            <a:ext cx="909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的：为明确工作目标、工作责任，公司与新入职员工签订此试用期绩效考核协议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以确保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试用期绩效目标的完成。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62580" y="2713990"/>
            <a:ext cx="8214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需注意环节：确认员工入职之前，人力需跟进用人部门负责填写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新员工岗位任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职、培训及绩效考核栏目，确保入职当天员工顺利签订。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66950" y="3930650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2210435" y="1461770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流程图: 联系 21"/>
          <p:cNvSpPr/>
          <p:nvPr/>
        </p:nvSpPr>
        <p:spPr>
          <a:xfrm>
            <a:off x="2228215" y="2662555"/>
            <a:ext cx="454025" cy="47117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altLang="zh-CN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文本框 2">
            <a:hlinkClick r:id="rId1" tooltip="入职流程" action="ppaction://hlinkfile"/>
          </p:cNvPr>
          <p:cNvSpPr txBox="1"/>
          <p:nvPr/>
        </p:nvSpPr>
        <p:spPr>
          <a:xfrm>
            <a:off x="2859405" y="3982085"/>
            <a:ext cx="3575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试用期考核协议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161270" y="5275580"/>
            <a:ext cx="1066165" cy="1308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4800"/>
              <a:t>核</a:t>
            </a:r>
            <a:endParaRPr lang="zh-CN" altLang="en-US" sz="4800"/>
          </a:p>
        </p:txBody>
      </p:sp>
      <p:sp>
        <p:nvSpPr>
          <p:cNvPr id="20" name="椭圆 19"/>
          <p:cNvSpPr/>
          <p:nvPr/>
        </p:nvSpPr>
        <p:spPr>
          <a:xfrm>
            <a:off x="3310890" y="5275580"/>
            <a:ext cx="1066165" cy="1308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4800"/>
              <a:t>试</a:t>
            </a:r>
            <a:endParaRPr lang="zh-CN" altLang="en-US" sz="4800"/>
          </a:p>
        </p:txBody>
      </p:sp>
      <p:sp>
        <p:nvSpPr>
          <p:cNvPr id="21" name="椭圆 20"/>
          <p:cNvSpPr/>
          <p:nvPr/>
        </p:nvSpPr>
        <p:spPr>
          <a:xfrm>
            <a:off x="4941570" y="5275580"/>
            <a:ext cx="1066165" cy="1308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4800"/>
              <a:t>用</a:t>
            </a:r>
            <a:endParaRPr lang="zh-CN" altLang="en-US" sz="4800"/>
          </a:p>
        </p:txBody>
      </p:sp>
      <p:sp>
        <p:nvSpPr>
          <p:cNvPr id="23" name="椭圆 22"/>
          <p:cNvSpPr/>
          <p:nvPr/>
        </p:nvSpPr>
        <p:spPr>
          <a:xfrm>
            <a:off x="6736080" y="5275580"/>
            <a:ext cx="1066165" cy="1308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4800"/>
              <a:t>期</a:t>
            </a:r>
            <a:endParaRPr lang="zh-CN" altLang="en-US" sz="4800"/>
          </a:p>
        </p:txBody>
      </p:sp>
      <p:sp>
        <p:nvSpPr>
          <p:cNvPr id="25" name="椭圆 24"/>
          <p:cNvSpPr/>
          <p:nvPr/>
        </p:nvSpPr>
        <p:spPr>
          <a:xfrm>
            <a:off x="8449310" y="5275580"/>
            <a:ext cx="1066165" cy="1308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4800"/>
              <a:t>考</a:t>
            </a:r>
            <a:endParaRPr lang="zh-CN" altLang="en-US" sz="48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249,&quot;width&quot;:7516}"/>
</p:tagLst>
</file>

<file path=ppt/tags/tag2.xml><?xml version="1.0" encoding="utf-8"?>
<p:tagLst xmlns:p="http://schemas.openxmlformats.org/presentationml/2006/main">
  <p:tag name="KSO_WM_UNIT_TABLE_BEAUTIFY" val="smartTable{b786cf1d-fa1c-406d-8ccc-e84d8f7be283}"/>
  <p:tag name="TABLE_ENDDRAG_ORIGIN_RECT" val="778*35"/>
  <p:tag name="TABLE_ENDDRAG_RECT" val="166*144*778*35"/>
</p:tagLst>
</file>

<file path=ppt/tags/tag3.xml><?xml version="1.0" encoding="utf-8"?>
<p:tagLst xmlns:p="http://schemas.openxmlformats.org/presentationml/2006/main">
  <p:tag name="TABLE_ENDDRAG_ORIGIN_RECT" val="799*17"/>
  <p:tag name="TABLE_ENDDRAG_RECT" val="160*136*799*17"/>
</p:tagLst>
</file>

<file path=ppt/tags/tag4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302A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2973</Words>
  <Application>WPS 文字</Application>
  <PresentationFormat>宽屏</PresentationFormat>
  <Paragraphs>518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宋体</vt:lpstr>
      <vt:lpstr>Wingdings</vt:lpstr>
      <vt:lpstr>思源黑体</vt:lpstr>
      <vt:lpstr>微软雅黑</vt:lpstr>
      <vt:lpstr>汉仪旗黑</vt:lpstr>
      <vt:lpstr>Freestyle Script</vt:lpstr>
      <vt:lpstr>微软雅黑 Light</vt:lpstr>
      <vt:lpstr>汉仪中黑KW</vt:lpstr>
      <vt:lpstr>等线</vt:lpstr>
      <vt:lpstr>汉仪中等线KW</vt:lpstr>
      <vt:lpstr>宋体</vt:lpstr>
      <vt:lpstr>Arial Unicode MS</vt:lpstr>
      <vt:lpstr>等线 Light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Bing-</dc:creator>
  <cp:lastModifiedBy>Allen</cp:lastModifiedBy>
  <cp:revision>320</cp:revision>
  <dcterms:created xsi:type="dcterms:W3CDTF">2023-03-14T06:31:28Z</dcterms:created>
  <dcterms:modified xsi:type="dcterms:W3CDTF">2023-03-14T06:31:28Z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63E2DF1838A786BBBF14106455C8AAB7_43</vt:lpwstr>
  </property>
  <property fmtid="{D5CDD505-2E9C-101B-9397-08002B2CF9AE}" pid="3" name="KSOProductBuildVer">
    <vt:lpwstr>2052-5.2.0.7734</vt:lpwstr>
  </property>
</Properties>
</file>